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75" r:id="rId6"/>
    <p:sldId id="276" r:id="rId7"/>
    <p:sldId id="259" r:id="rId8"/>
    <p:sldId id="260" r:id="rId9"/>
    <p:sldId id="261" r:id="rId10"/>
    <p:sldId id="262" r:id="rId11"/>
    <p:sldId id="263" r:id="rId12"/>
    <p:sldId id="265" r:id="rId13"/>
    <p:sldId id="271" r:id="rId14"/>
    <p:sldId id="270" r:id="rId15"/>
    <p:sldId id="266" r:id="rId16"/>
    <p:sldId id="272" r:id="rId17"/>
    <p:sldId id="277" r:id="rId18"/>
    <p:sldId id="267" r:id="rId19"/>
    <p:sldId id="268" r:id="rId20"/>
    <p:sldId id="278" r:id="rId21"/>
    <p:sldId id="269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6" autoAdjust="0"/>
    <p:restoredTop sz="94660"/>
  </p:normalViewPr>
  <p:slideViewPr>
    <p:cSldViewPr>
      <p:cViewPr varScale="1">
        <p:scale>
          <a:sx n="45" d="100"/>
          <a:sy n="45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BE82FF-BA24-4F40-8ACF-6226EA0263B5}" type="datetimeFigureOut">
              <a:rPr lang="pl-PL" smtClean="0"/>
              <a:t>2012-12-02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645CA9-992C-40AB-8DFD-FE5FA62C8BB0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pl-PL" dirty="0" smtClean="0"/>
              <a:t>Padaczka stroboskopowa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790922" y="3573016"/>
            <a:ext cx="5637010" cy="882119"/>
          </a:xfrm>
        </p:spPr>
        <p:txBody>
          <a:bodyPr>
            <a:noAutofit/>
          </a:bodyPr>
          <a:lstStyle/>
          <a:p>
            <a:r>
              <a:rPr lang="pl-PL" sz="3200" dirty="0" smtClean="0"/>
              <a:t>Choroba środowiskowa</a:t>
            </a:r>
            <a:endParaRPr lang="pl-PL" sz="32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983935"/>
            <a:ext cx="7665640" cy="574923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6759662" y="5189491"/>
            <a:ext cx="172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Krzysztof Połeć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8616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/>
          <a:lstStyle/>
          <a:p>
            <a:r>
              <a:rPr lang="pl-PL" dirty="0" smtClean="0"/>
              <a:t>GRY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dirty="0">
                <a:solidFill>
                  <a:schemeClr val="accent1"/>
                </a:solidFill>
              </a:rPr>
              <a:t>U osób posiadających tzw. ognisko padaczkowe atak padaczki </a:t>
            </a:r>
            <a:r>
              <a:rPr lang="pl-PL" sz="3200" dirty="0" smtClean="0">
                <a:solidFill>
                  <a:schemeClr val="accent1"/>
                </a:solidFill>
              </a:rPr>
              <a:t>może </a:t>
            </a:r>
            <a:r>
              <a:rPr lang="pl-PL" sz="3200" dirty="0">
                <a:solidFill>
                  <a:schemeClr val="accent1"/>
                </a:solidFill>
              </a:rPr>
              <a:t>wywołać nie tylko ekran komputera, ale także np. oświetlenie w dyskotece – mówi „Codziennej" prof. dr hab. Grzegorz Opala, kierownik Katedry i Kliniki Neurologii Śląskiego Uniwersytetu Medycznego w Katowicach.</a:t>
            </a:r>
          </a:p>
        </p:txBody>
      </p:sp>
    </p:spTree>
    <p:extLst>
      <p:ext uri="{BB962C8B-B14F-4D97-AF65-F5344CB8AC3E}">
        <p14:creationId xmlns:p14="http://schemas.microsoft.com/office/powerpoint/2010/main" val="270834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dirty="0" smtClean="0">
                <a:solidFill>
                  <a:schemeClr val="accent1"/>
                </a:solidFill>
              </a:rPr>
              <a:t>Bezpośrednią przyczyną są zmienne częstotliwości drgań.</a:t>
            </a:r>
          </a:p>
          <a:p>
            <a:pPr marL="0" indent="0">
              <a:buNone/>
            </a:pPr>
            <a:endParaRPr lang="pl-PL" sz="32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l-PL" sz="3200" dirty="0" smtClean="0">
                <a:solidFill>
                  <a:schemeClr val="accent1"/>
                </a:solidFill>
              </a:rPr>
              <a:t>Większość gier posiada ostrzeżenie o możliwości wywołania padaczki podczas szybko zmieniających się elementów.</a:t>
            </a:r>
            <a:endParaRPr lang="pl-PL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40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pl-PL" sz="3200" dirty="0" smtClean="0">
                <a:solidFill>
                  <a:schemeClr val="accent1"/>
                </a:solidFill>
                <a:cs typeface="Times New Roman" pitchFamily="18" charset="0"/>
              </a:rPr>
              <a:t>Japończycy </a:t>
            </a:r>
            <a:r>
              <a:rPr lang="pl-PL" sz="3200" dirty="0">
                <a:solidFill>
                  <a:schemeClr val="accent1"/>
                </a:solidFill>
                <a:cs typeface="Times New Roman" pitchFamily="18" charset="0"/>
              </a:rPr>
              <a:t>przeż</a:t>
            </a:r>
            <a:r>
              <a:rPr lang="pl-PL" sz="3200" dirty="0">
                <a:solidFill>
                  <a:schemeClr val="accent1"/>
                </a:solidFill>
              </a:rPr>
              <a:t>y</a:t>
            </a:r>
            <a:r>
              <a:rPr lang="pl-PL" sz="3200" dirty="0">
                <a:solidFill>
                  <a:schemeClr val="accent1"/>
                </a:solidFill>
                <a:cs typeface="Times New Roman" pitchFamily="18" charset="0"/>
              </a:rPr>
              <a:t>li szok gdy podczas filmu o pokemonach po kilkoro dzieci na seansie demonstrowało atak choroby</a:t>
            </a:r>
            <a:r>
              <a:rPr lang="pl-PL" sz="3200" dirty="0" smtClean="0">
                <a:solidFill>
                  <a:schemeClr val="accent1"/>
                </a:solidFill>
                <a:cs typeface="Times New Roman" pitchFamily="18" charset="0"/>
              </a:rPr>
              <a:t>. Początkowo </a:t>
            </a:r>
            <a:r>
              <a:rPr lang="pl-PL" sz="3200" dirty="0">
                <a:solidFill>
                  <a:schemeClr val="accent1"/>
                </a:solidFill>
                <a:cs typeface="Times New Roman" pitchFamily="18" charset="0"/>
              </a:rPr>
              <a:t>podejrzewano że jest to wina samego filmu</a:t>
            </a:r>
            <a:r>
              <a:rPr lang="pl-PL" sz="3200" dirty="0" smtClean="0">
                <a:solidFill>
                  <a:schemeClr val="accent1"/>
                </a:solidFill>
                <a:cs typeface="Times New Roman" pitchFamily="18" charset="0"/>
              </a:rPr>
              <a:t>. Neurolodzy </a:t>
            </a:r>
            <a:r>
              <a:rPr lang="pl-PL" sz="3200" dirty="0">
                <a:solidFill>
                  <a:schemeClr val="accent1"/>
                </a:solidFill>
                <a:cs typeface="Times New Roman" pitchFamily="18" charset="0"/>
              </a:rPr>
              <a:t>szybko wytłumaczyli to dość powszechne zjawisko</a:t>
            </a:r>
            <a:r>
              <a:rPr lang="pl-PL" sz="3200" dirty="0" smtClean="0">
                <a:solidFill>
                  <a:schemeClr val="accent1"/>
                </a:solidFill>
                <a:cs typeface="Times New Roman" pitchFamily="18" charset="0"/>
              </a:rPr>
              <a:t>. Eksplozja </a:t>
            </a:r>
            <a:r>
              <a:rPr lang="pl-PL" sz="3200" dirty="0">
                <a:solidFill>
                  <a:schemeClr val="accent1"/>
                </a:solidFill>
                <a:cs typeface="Times New Roman" pitchFamily="18" charset="0"/>
              </a:rPr>
              <a:t>kolorów wywołała podobny efekt jak lampa stroboskopowa.</a:t>
            </a:r>
            <a:r>
              <a:rPr lang="pl-PL" sz="3200" dirty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18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3528"/>
            <a:ext cx="9135348" cy="8432278"/>
          </a:xfrm>
        </p:spPr>
      </p:pic>
    </p:spTree>
    <p:extLst>
      <p:ext uri="{BB962C8B-B14F-4D97-AF65-F5344CB8AC3E}">
        <p14:creationId xmlns:p14="http://schemas.microsoft.com/office/powerpoint/2010/main" val="268074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>
                <a:solidFill>
                  <a:schemeClr val="accent1"/>
                </a:solidFill>
              </a:rPr>
              <a:t>Tak jak słynne już „Pokemony” — „zmierzch” to kolejny film zawierający migoczące stroboskopowo sceny świetlne mogące prowokować wystąpienie napadu padaczkowego. Zwłaszcza w sporej ciemności i bliskiej odległości od dużego ekranu czyli w kinie. Zaleca się żeby  dzieci które mogą poczekać na domowe DVD za parę miesięcy mogłyby odpuścić sobie kino. Oczywiście chodzi o osoby chore na padaczkę, ale i u zdrowych z obniżonym progiem drgawkowym ryzyko napadu jest zwiększone.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0666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Dyskoteki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>
                <a:solidFill>
                  <a:schemeClr val="accent1"/>
                </a:solidFill>
              </a:rPr>
              <a:t>Często spotykaną przyczyną ataku epilepsji na dyskotekach jest lampa stroboskopowa.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accent1"/>
                </a:solidFill>
              </a:rPr>
              <a:t>Takie miejsca bardzo często wyposażone są w wiele lamp stroboskopowych których moc może sięgać aż 3000W.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accent1"/>
                </a:solidFill>
              </a:rPr>
              <a:t>Częstotliwość błysków może sięgać do 30 na sekundę.</a:t>
            </a:r>
            <a:endParaRPr lang="pl-PL" dirty="0">
              <a:solidFill>
                <a:schemeClr val="accent1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148421"/>
            <a:ext cx="3612772" cy="270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1440"/>
            <a:ext cx="9144000" cy="7562915"/>
          </a:xfrm>
        </p:spPr>
      </p:pic>
    </p:spTree>
    <p:extLst>
      <p:ext uri="{BB962C8B-B14F-4D97-AF65-F5344CB8AC3E}">
        <p14:creationId xmlns:p14="http://schemas.microsoft.com/office/powerpoint/2010/main" val="81309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34944"/>
            <a:ext cx="8229600" cy="1860816"/>
          </a:xfrm>
        </p:spPr>
        <p:txBody>
          <a:bodyPr>
            <a:normAutofit/>
          </a:bodyPr>
          <a:lstStyle/>
          <a:p>
            <a:r>
              <a:rPr lang="pl-PL" sz="4000" dirty="0"/>
              <a:t>J</a:t>
            </a:r>
            <a:r>
              <a:rPr lang="pl-PL" sz="4000" dirty="0" smtClean="0"/>
              <a:t>azda </a:t>
            </a:r>
            <a:r>
              <a:rPr lang="pl-PL" sz="4000" dirty="0"/>
              <a:t>samochodem gdy słońce miga nam  szybko między drzewami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8191320" cy="460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09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389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3200" dirty="0" smtClean="0">
                <a:solidFill>
                  <a:schemeClr val="accent1"/>
                </a:solidFill>
              </a:rPr>
              <a:t>Dodatkowe czynniki wspomagające wywołanie padaczki stroboskopowej:</a:t>
            </a:r>
          </a:p>
          <a:p>
            <a:r>
              <a:rPr lang="pl-PL" sz="3200" dirty="0">
                <a:solidFill>
                  <a:schemeClr val="accent1"/>
                </a:solidFill>
              </a:rPr>
              <a:t>N</a:t>
            </a:r>
            <a:r>
              <a:rPr lang="pl-PL" sz="3200" dirty="0" smtClean="0">
                <a:solidFill>
                  <a:schemeClr val="accent1"/>
                </a:solidFill>
              </a:rPr>
              <a:t>arkotyki</a:t>
            </a:r>
          </a:p>
          <a:p>
            <a:r>
              <a:rPr lang="pl-PL" sz="3200" dirty="0" smtClean="0">
                <a:solidFill>
                  <a:schemeClr val="accent1"/>
                </a:solidFill>
              </a:rPr>
              <a:t>Alkohol </a:t>
            </a:r>
          </a:p>
          <a:p>
            <a:r>
              <a:rPr lang="pl-PL" sz="3200" dirty="0" smtClean="0">
                <a:solidFill>
                  <a:schemeClr val="accent1"/>
                </a:solidFill>
              </a:rPr>
              <a:t>Stres</a:t>
            </a:r>
          </a:p>
          <a:p>
            <a:r>
              <a:rPr lang="pl-PL" sz="3200" dirty="0" smtClean="0">
                <a:solidFill>
                  <a:schemeClr val="accent1"/>
                </a:solidFill>
              </a:rPr>
              <a:t>Gorączka</a:t>
            </a:r>
          </a:p>
          <a:p>
            <a:r>
              <a:rPr lang="pl-PL" sz="3200" dirty="0" smtClean="0">
                <a:solidFill>
                  <a:schemeClr val="accent1"/>
                </a:solidFill>
              </a:rPr>
              <a:t>Osłabienie odporności</a:t>
            </a:r>
          </a:p>
          <a:p>
            <a:r>
              <a:rPr lang="pl-PL" sz="3200" dirty="0" smtClean="0">
                <a:solidFill>
                  <a:schemeClr val="accent1"/>
                </a:solidFill>
              </a:rPr>
              <a:t>leki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340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dirty="0" smtClean="0">
                <a:solidFill>
                  <a:schemeClr val="accent1"/>
                </a:solidFill>
              </a:rPr>
              <a:t>Szpitale prowadzą badania nad padaczką.</a:t>
            </a:r>
          </a:p>
          <a:p>
            <a:pPr marL="0" indent="0">
              <a:buNone/>
            </a:pPr>
            <a:r>
              <a:rPr lang="pl-PL" sz="3200" dirty="0" smtClean="0">
                <a:solidFill>
                  <a:schemeClr val="accent1"/>
                </a:solidFill>
              </a:rPr>
              <a:t>Wywoływane są za pomocą mocnej wiązki  światła. </a:t>
            </a:r>
            <a:r>
              <a:rPr lang="pl-PL" sz="3200" dirty="0">
                <a:solidFill>
                  <a:schemeClr val="accent1"/>
                </a:solidFill>
              </a:rPr>
              <a:t>P</a:t>
            </a:r>
            <a:r>
              <a:rPr lang="pl-PL" sz="3200" dirty="0" smtClean="0">
                <a:solidFill>
                  <a:schemeClr val="accent1"/>
                </a:solidFill>
              </a:rPr>
              <a:t>odczas badania EEG możemy zobaczyć nieprawidłowości w mózgu chorego.</a:t>
            </a:r>
          </a:p>
          <a:p>
            <a:pPr marL="0" indent="0">
              <a:buNone/>
            </a:pPr>
            <a:r>
              <a:rPr lang="pl-PL" sz="3200" dirty="0" smtClean="0">
                <a:solidFill>
                  <a:schemeClr val="accent1"/>
                </a:solidFill>
              </a:rPr>
              <a:t>Pozwala to na monitorowanie pracy mózgu i ustaleniu częstotliwości i natężenia najbardziej drażniącego i zaburzającego prace mózgu.</a:t>
            </a:r>
            <a:endParaRPr lang="pl-PL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55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Padaczka </a:t>
            </a:r>
            <a:r>
              <a:rPr lang="pl-PL" dirty="0" smtClean="0"/>
              <a:t>(epilepsja)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2276872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dirty="0">
                <a:solidFill>
                  <a:schemeClr val="accent1"/>
                </a:solidFill>
              </a:rPr>
              <a:t>choroba o złożonej, różnej etiologii, cechująca się pojawianiem napadów padaczkowych. Napad padaczkowy zaś jest wyrazem przejściowych zaburzeń czynności mózgu, polegających na nadmiernych i gwałtownych, samorzutnych wyładowaniach bioelektrycznych w komórkach nerwowych.</a:t>
            </a:r>
          </a:p>
        </p:txBody>
      </p:sp>
    </p:spTree>
    <p:extLst>
      <p:ext uri="{BB962C8B-B14F-4D97-AF65-F5344CB8AC3E}">
        <p14:creationId xmlns:p14="http://schemas.microsoft.com/office/powerpoint/2010/main" val="38644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GDY JESTEŚ ŚWIADKIEM NAPADU </a:t>
            </a:r>
            <a:r>
              <a:rPr lang="pl-PL" dirty="0" smtClean="0"/>
              <a:t>PADACZKOWEGO: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Zapewnij choremu bezpieczne miejsce i spokój.</a:t>
            </a:r>
          </a:p>
          <a:p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Ułóż go na boku w tzw. pozycji bezpiecznej, poluzuj kołnierzyk koszuli lub bluzki.</a:t>
            </a:r>
          </a:p>
          <a:p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Delikatnie podtrzymuj głowę chorego, aby podczas drgawek nie doznał urazu. Niczego nie wkładaj mu do ust.</a:t>
            </a:r>
          </a:p>
          <a:p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Zwracaj uwagę na to, czy ma drożne drogi oddechowe.</a:t>
            </a:r>
          </a:p>
          <a:p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Poczekaj aż skończy się atak, który zwykle trwa kilka minut (2-3). Kiedy chory odzyska świadomość, spytaj, czy nie skontaktować go z rodziną albo z lekarzem.</a:t>
            </a:r>
          </a:p>
          <a:p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Wezwij pogotowie, gdy napad trwa dłużej niż 7 minut albo napady się powtarzają.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724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654"/>
            <a:ext cx="9166732" cy="7134062"/>
          </a:xfrm>
        </p:spPr>
      </p:pic>
    </p:spTree>
    <p:extLst>
      <p:ext uri="{BB962C8B-B14F-4D97-AF65-F5344CB8AC3E}">
        <p14:creationId xmlns:p14="http://schemas.microsoft.com/office/powerpoint/2010/main" val="183682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532776"/>
            <a:ext cx="8229600" cy="5325224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chemeClr val="accent1"/>
                </a:solidFill>
              </a:rPr>
              <a:t>zaburzenia równowagi pomiędzy neuroprzekaźnikami pobudzającymi i </a:t>
            </a:r>
            <a:r>
              <a:rPr lang="pl-PL" sz="3600" dirty="0" smtClean="0">
                <a:solidFill>
                  <a:schemeClr val="accent1"/>
                </a:solidFill>
              </a:rPr>
              <a:t>hamującymi</a:t>
            </a:r>
          </a:p>
          <a:p>
            <a:r>
              <a:rPr lang="pl-PL" sz="3600" dirty="0" smtClean="0">
                <a:solidFill>
                  <a:schemeClr val="accent1"/>
                </a:solidFill>
              </a:rPr>
              <a:t>Pobudzające (adrenalina ,noradrenalina ,acetylocholina )</a:t>
            </a:r>
          </a:p>
          <a:p>
            <a:r>
              <a:rPr lang="pl-PL" sz="3600" dirty="0" smtClean="0">
                <a:solidFill>
                  <a:schemeClr val="accent1"/>
                </a:solidFill>
              </a:rPr>
              <a:t>Hamujące (</a:t>
            </a:r>
            <a:r>
              <a:rPr lang="pl-PL" sz="3600" dirty="0">
                <a:solidFill>
                  <a:schemeClr val="accent1"/>
                </a:solidFill>
              </a:rPr>
              <a:t>GABA </a:t>
            </a:r>
            <a:r>
              <a:rPr lang="pl-PL" sz="3600" dirty="0" smtClean="0">
                <a:solidFill>
                  <a:schemeClr val="accent1"/>
                </a:solidFill>
              </a:rPr>
              <a:t>-kwas </a:t>
            </a:r>
            <a:r>
              <a:rPr lang="el-GR" sz="3600" dirty="0">
                <a:solidFill>
                  <a:schemeClr val="accent1"/>
                </a:solidFill>
              </a:rPr>
              <a:t>γ-</a:t>
            </a:r>
            <a:r>
              <a:rPr lang="pl-PL" sz="3600" dirty="0">
                <a:solidFill>
                  <a:schemeClr val="accent1"/>
                </a:solidFill>
              </a:rPr>
              <a:t>aminomasłowy, </a:t>
            </a:r>
            <a:r>
              <a:rPr lang="pl-PL" sz="3600" dirty="0" smtClean="0">
                <a:solidFill>
                  <a:schemeClr val="accent1"/>
                </a:solidFill>
              </a:rPr>
              <a:t>glicyna , alanina)</a:t>
            </a:r>
            <a:endParaRPr lang="pl-PL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1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dirty="0">
                <a:solidFill>
                  <a:schemeClr val="accent1"/>
                </a:solidFill>
                <a:cs typeface="Times New Roman" pitchFamily="18" charset="0"/>
              </a:rPr>
              <a:t>Od dawna do indukcji napadu epi</a:t>
            </a:r>
            <a:r>
              <a:rPr lang="pl-PL" sz="3200" dirty="0">
                <a:solidFill>
                  <a:schemeClr val="accent1"/>
                </a:solidFill>
              </a:rPr>
              <a:t>lepsji </a:t>
            </a:r>
            <a:r>
              <a:rPr lang="pl-PL" sz="3200" dirty="0">
                <a:solidFill>
                  <a:schemeClr val="accent1"/>
                </a:solidFill>
                <a:cs typeface="Times New Roman" pitchFamily="18" charset="0"/>
              </a:rPr>
              <a:t>(padaczki)stosuje się światło stroboskopowe</a:t>
            </a:r>
            <a:r>
              <a:rPr lang="pl-PL" sz="3200" dirty="0" smtClean="0">
                <a:solidFill>
                  <a:schemeClr val="accent1"/>
                </a:solidFill>
                <a:cs typeface="Times New Roman" pitchFamily="18" charset="0"/>
              </a:rPr>
              <a:t>. Jest </a:t>
            </a:r>
            <a:r>
              <a:rPr lang="pl-PL" sz="3200" dirty="0">
                <a:solidFill>
                  <a:schemeClr val="accent1"/>
                </a:solidFill>
                <a:cs typeface="Times New Roman" pitchFamily="18" charset="0"/>
              </a:rPr>
              <a:t>to czuły test pozwalający wykryć czy człowiek nie ma w mózgu uszkodzonych obszarów będących źródłami chaotycznych wyładowań powodujących  napady </a:t>
            </a:r>
            <a:r>
              <a:rPr lang="pl-PL" sz="3200" dirty="0" smtClean="0">
                <a:solidFill>
                  <a:schemeClr val="accent1"/>
                </a:solidFill>
                <a:cs typeface="Times New Roman" pitchFamily="18" charset="0"/>
              </a:rPr>
              <a:t>epilepsji.</a:t>
            </a:r>
            <a:endParaRPr lang="pl-PL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11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pl-PL" dirty="0"/>
              <a:t>Jak wygląda napad padaczkowy?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Typowy napad trwa zazwyczaj ok. 3 minut. Chory traci przytomność, upada, jego ciałem wstrząsają drgawki, często ma ślinotok. Czasem występuje mimowolne oddanie moczu.</a:t>
            </a:r>
          </a:p>
          <a:p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Niektóre napady mogą przebiegać prawie niezauważalnie. Chory nie upada, może zapatrzeć się w jeden punkt, utracić na chwilę świadomość, nie reagować na pytania. Może wykonywać nieznaczne ruchy kończyn, a czasem tylko skrzywić wargi, mrugać powiekami itp.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3445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608" y="0"/>
            <a:ext cx="10728176" cy="6892854"/>
          </a:xfrm>
        </p:spPr>
      </p:pic>
    </p:spTree>
    <p:extLst>
      <p:ext uri="{BB962C8B-B14F-4D97-AF65-F5344CB8AC3E}">
        <p14:creationId xmlns:p14="http://schemas.microsoft.com/office/powerpoint/2010/main" val="30525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Czynniki wywołujące: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916832"/>
            <a:ext cx="8229600" cy="4389120"/>
          </a:xfrm>
        </p:spPr>
        <p:txBody>
          <a:bodyPr/>
          <a:lstStyle/>
          <a:p>
            <a:r>
              <a:rPr lang="pl-PL" sz="3600" dirty="0" smtClean="0">
                <a:solidFill>
                  <a:schemeClr val="accent1"/>
                </a:solidFill>
              </a:rPr>
              <a:t>Lampy stroboskopowe</a:t>
            </a:r>
          </a:p>
          <a:p>
            <a:r>
              <a:rPr lang="pl-PL" sz="3600" dirty="0" smtClean="0">
                <a:solidFill>
                  <a:schemeClr val="accent1"/>
                </a:solidFill>
              </a:rPr>
              <a:t>Stare monitory komputerowe </a:t>
            </a:r>
          </a:p>
          <a:p>
            <a:r>
              <a:rPr lang="pl-PL" sz="3600" dirty="0">
                <a:solidFill>
                  <a:schemeClr val="accent1"/>
                </a:solidFill>
              </a:rPr>
              <a:t>Ś</a:t>
            </a:r>
            <a:r>
              <a:rPr lang="pl-PL" sz="3600" dirty="0" smtClean="0">
                <a:solidFill>
                  <a:schemeClr val="accent1"/>
                </a:solidFill>
              </a:rPr>
              <a:t>wiatło </a:t>
            </a:r>
            <a:r>
              <a:rPr lang="pl-PL" sz="3600" dirty="0">
                <a:solidFill>
                  <a:schemeClr val="accent1"/>
                </a:solidFill>
              </a:rPr>
              <a:t>słoneczne wpadające przez </a:t>
            </a:r>
            <a:r>
              <a:rPr lang="pl-PL" sz="3600" dirty="0" smtClean="0">
                <a:solidFill>
                  <a:schemeClr val="accent1"/>
                </a:solidFill>
              </a:rPr>
              <a:t>żaluzje</a:t>
            </a:r>
          </a:p>
          <a:p>
            <a:r>
              <a:rPr lang="pl-PL" sz="3600" dirty="0" smtClean="0">
                <a:solidFill>
                  <a:schemeClr val="accent1"/>
                </a:solidFill>
              </a:rPr>
              <a:t>Gry komputerowe (np. seria gier </a:t>
            </a:r>
            <a:r>
              <a:rPr lang="pl-PL" sz="3600" dirty="0" err="1" smtClean="0">
                <a:solidFill>
                  <a:schemeClr val="accent1"/>
                </a:solidFill>
              </a:rPr>
              <a:t>Emergency</a:t>
            </a:r>
            <a:r>
              <a:rPr lang="pl-PL" sz="3600" dirty="0" smtClean="0">
                <a:solidFill>
                  <a:schemeClr val="accent1"/>
                </a:solidFill>
              </a:rPr>
              <a:t>)</a:t>
            </a:r>
          </a:p>
          <a:p>
            <a:r>
              <a:rPr lang="pl-PL" sz="3600" dirty="0" smtClean="0">
                <a:solidFill>
                  <a:schemeClr val="accent1"/>
                </a:solidFill>
              </a:rPr>
              <a:t>fajerwerki</a:t>
            </a:r>
          </a:p>
          <a:p>
            <a:endParaRPr lang="pl-PL" dirty="0">
              <a:solidFill>
                <a:schemeClr val="accent1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79" y="1876413"/>
            <a:ext cx="1709327" cy="113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2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 smtClean="0"/>
              <a:t>Lampy ostrzegawcze stroboskopowe</a:t>
            </a:r>
            <a:endParaRPr lang="pl-PL" sz="4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800" dirty="0" smtClean="0">
                <a:solidFill>
                  <a:schemeClr val="accent1"/>
                </a:solidFill>
              </a:rPr>
              <a:t>Amerykańska firma </a:t>
            </a:r>
            <a:r>
              <a:rPr lang="pl-PL" sz="2800" dirty="0" err="1" smtClean="0">
                <a:solidFill>
                  <a:schemeClr val="accent1"/>
                </a:solidFill>
              </a:rPr>
              <a:t>odpotowała</a:t>
            </a:r>
            <a:r>
              <a:rPr lang="pl-PL" sz="2800" dirty="0" smtClean="0">
                <a:solidFill>
                  <a:schemeClr val="accent1"/>
                </a:solidFill>
              </a:rPr>
              <a:t> wśród swoich pracowników pracujących na hali montażowej odnotowała  częste występowanie padaczki.</a:t>
            </a:r>
          </a:p>
          <a:p>
            <a:pPr marL="0" indent="0">
              <a:buNone/>
            </a:pPr>
            <a:r>
              <a:rPr lang="pl-PL" sz="2800" dirty="0" smtClean="0">
                <a:solidFill>
                  <a:schemeClr val="accent1"/>
                </a:solidFill>
              </a:rPr>
              <a:t>Osoby składające lampy ostrzegawcze są narażone na częste i bardzo silne błyski lamp wyładowczych.</a:t>
            </a:r>
          </a:p>
          <a:p>
            <a:pPr marL="0" indent="0">
              <a:buNone/>
            </a:pPr>
            <a:endParaRPr lang="pl-PL" sz="2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l-PL" sz="2800" dirty="0" smtClean="0">
                <a:solidFill>
                  <a:schemeClr val="accent1"/>
                </a:solidFill>
              </a:rPr>
              <a:t>Moc takich stroboskopów zaczyna się od 45W i kończy się na 200W. Błyski z częstotliwością od 1-30 błysków na sekundę.</a:t>
            </a:r>
            <a:endParaRPr lang="pl-PL" sz="2800" dirty="0">
              <a:solidFill>
                <a:schemeClr val="accent1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183185"/>
            <a:ext cx="5002375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24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514128"/>
            <a:ext cx="8229600" cy="5343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dirty="0" smtClean="0">
                <a:solidFill>
                  <a:schemeClr val="accent1"/>
                </a:solidFill>
              </a:rPr>
              <a:t>W Polskiej firmie też odnotowano występowanie padaczki.</a:t>
            </a:r>
          </a:p>
          <a:p>
            <a:pPr marL="0" indent="0">
              <a:buNone/>
            </a:pPr>
            <a:r>
              <a:rPr lang="pl-PL" sz="3200" dirty="0" smtClean="0">
                <a:solidFill>
                  <a:schemeClr val="accent1"/>
                </a:solidFill>
              </a:rPr>
              <a:t>Pracownik ten pracował na hali montażowej i składał lampy ostrzegawcze.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789040"/>
            <a:ext cx="5508104" cy="285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38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278</TotalTime>
  <Words>678</Words>
  <Application>Microsoft Office PowerPoint</Application>
  <PresentationFormat>Pokaz na ekranie (4:3)</PresentationFormat>
  <Paragraphs>54</Paragraphs>
  <Slides>21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2" baseType="lpstr">
      <vt:lpstr>Przepływ</vt:lpstr>
      <vt:lpstr>Padaczka stroboskopowa</vt:lpstr>
      <vt:lpstr>Padaczka (epilepsja)</vt:lpstr>
      <vt:lpstr>Prezentacja programu PowerPoint</vt:lpstr>
      <vt:lpstr>Prezentacja programu PowerPoint</vt:lpstr>
      <vt:lpstr>Jak wygląda napad padaczkowy? </vt:lpstr>
      <vt:lpstr>Prezentacja programu PowerPoint</vt:lpstr>
      <vt:lpstr>Czynniki wywołujące:</vt:lpstr>
      <vt:lpstr>Lampy ostrzegawcze stroboskopowe</vt:lpstr>
      <vt:lpstr>Prezentacja programu PowerPoint</vt:lpstr>
      <vt:lpstr>GRY</vt:lpstr>
      <vt:lpstr>Prezentacja programu PowerPoint</vt:lpstr>
      <vt:lpstr>Prezentacja programu PowerPoint</vt:lpstr>
      <vt:lpstr>Prezentacja programu PowerPoint</vt:lpstr>
      <vt:lpstr>Prezentacja programu PowerPoint</vt:lpstr>
      <vt:lpstr>Dyskoteki</vt:lpstr>
      <vt:lpstr>Prezentacja programu PowerPoint</vt:lpstr>
      <vt:lpstr>Jazda samochodem gdy słońce miga nam  szybko między drzewami</vt:lpstr>
      <vt:lpstr>Prezentacja programu PowerPoint</vt:lpstr>
      <vt:lpstr>Prezentacja programu PowerPoint</vt:lpstr>
      <vt:lpstr>GDY JESTEŚ ŚWIADKIEM NAPADU PADACZKOWEGO: 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Michal</dc:creator>
  <cp:lastModifiedBy>Michal</cp:lastModifiedBy>
  <cp:revision>34</cp:revision>
  <dcterms:created xsi:type="dcterms:W3CDTF">2012-11-28T20:54:51Z</dcterms:created>
  <dcterms:modified xsi:type="dcterms:W3CDTF">2012-12-02T19:56:29Z</dcterms:modified>
</cp:coreProperties>
</file>